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3"/>
  </p:notesMasterIdLst>
  <p:sldIdLst>
    <p:sldId id="262" r:id="rId2"/>
    <p:sldId id="272" r:id="rId3"/>
    <p:sldId id="288" r:id="rId4"/>
    <p:sldId id="291" r:id="rId5"/>
    <p:sldId id="292" r:id="rId6"/>
    <p:sldId id="289" r:id="rId7"/>
    <p:sldId id="290" r:id="rId8"/>
    <p:sldId id="295" r:id="rId9"/>
    <p:sldId id="294" r:id="rId10"/>
    <p:sldId id="293" r:id="rId11"/>
    <p:sldId id="260"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陈 洋" initials="陈" lastIdx="1" clrIdx="0">
    <p:extLst>
      <p:ext uri="{19B8F6BF-5375-455C-9EA6-DF929625EA0E}">
        <p15:presenceInfo xmlns:p15="http://schemas.microsoft.com/office/powerpoint/2012/main" userId="4f1fb9a43634f2b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41F34"/>
    <a:srgbClr val="30304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35"/>
    <p:restoredTop sz="69710" autoAdjust="0"/>
  </p:normalViewPr>
  <p:slideViewPr>
    <p:cSldViewPr snapToGrid="0" snapToObjects="1">
      <p:cViewPr varScale="1">
        <p:scale>
          <a:sx n="99" d="100"/>
          <a:sy n="99" d="100"/>
        </p:scale>
        <p:origin x="1728"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jpg>
</file>

<file path=ppt/media/image10.png>
</file>

<file path=ppt/media/image11.png>
</file>

<file path=ppt/media/image12.png>
</file>

<file path=ppt/media/image13.jp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872782-C10C-410B-9CCA-678BAE167682}" type="datetimeFigureOut">
              <a:rPr lang="zh-CN" altLang="en-US" smtClean="0"/>
              <a:t>2023/6/28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2FF442-D87A-4995-A341-E1D885F5169F}" type="slidenum">
              <a:rPr lang="zh-CN" altLang="en-US" smtClean="0"/>
              <a:t>‹#›</a:t>
            </a:fld>
            <a:endParaRPr lang="zh-CN" altLang="en-US"/>
          </a:p>
        </p:txBody>
      </p:sp>
    </p:spTree>
    <p:extLst>
      <p:ext uri="{BB962C8B-B14F-4D97-AF65-F5344CB8AC3E}">
        <p14:creationId xmlns:p14="http://schemas.microsoft.com/office/powerpoint/2010/main" val="2407106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FF442-D87A-4995-A341-E1D885F5169F}" type="slidenum">
              <a:rPr lang="zh-CN" altLang="en-US" smtClean="0"/>
              <a:t>1</a:t>
            </a:fld>
            <a:endParaRPr lang="zh-CN" altLang="en-US"/>
          </a:p>
        </p:txBody>
      </p:sp>
    </p:spTree>
    <p:extLst>
      <p:ext uri="{BB962C8B-B14F-4D97-AF65-F5344CB8AC3E}">
        <p14:creationId xmlns:p14="http://schemas.microsoft.com/office/powerpoint/2010/main" val="21870946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effectLst/>
            </a:endParaRPr>
          </a:p>
        </p:txBody>
      </p:sp>
      <p:sp>
        <p:nvSpPr>
          <p:cNvPr id="4" name="灯片编号占位符 3"/>
          <p:cNvSpPr>
            <a:spLocks noGrp="1"/>
          </p:cNvSpPr>
          <p:nvPr>
            <p:ph type="sldNum" sz="quarter" idx="5"/>
          </p:nvPr>
        </p:nvSpPr>
        <p:spPr/>
        <p:txBody>
          <a:bodyPr/>
          <a:lstStyle/>
          <a:p>
            <a:fld id="{3B2FF442-D87A-4995-A341-E1D885F5169F}" type="slidenum">
              <a:rPr lang="zh-CN" altLang="en-US" smtClean="0"/>
              <a:t>10</a:t>
            </a:fld>
            <a:endParaRPr lang="zh-CN" altLang="en-US"/>
          </a:p>
        </p:txBody>
      </p:sp>
    </p:spTree>
    <p:extLst>
      <p:ext uri="{BB962C8B-B14F-4D97-AF65-F5344CB8AC3E}">
        <p14:creationId xmlns:p14="http://schemas.microsoft.com/office/powerpoint/2010/main" val="1198723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effectLst/>
              </a:rPr>
              <a:t>右边图中，可以看到我们给出的双关词是‘</a:t>
            </a:r>
            <a:r>
              <a:rPr lang="en-US" altLang="zh-CN" dirty="0">
                <a:effectLst/>
              </a:rPr>
              <a:t>sentence</a:t>
            </a:r>
            <a:r>
              <a:rPr lang="zh-CN" altLang="en-US" dirty="0">
                <a:effectLst/>
              </a:rPr>
              <a:t>’，这个词既有句子的意思，也有判决的意思。蓝色背景的字表示的是第一个词义相关的语境词，粉红色背景的字表示的是第二个词义相关的语境词，这两个语境词分别支撑</a:t>
            </a:r>
            <a:r>
              <a:rPr lang="en-US" altLang="zh-CN" dirty="0">
                <a:effectLst/>
              </a:rPr>
              <a:t>sentence</a:t>
            </a:r>
            <a:r>
              <a:rPr lang="zh-CN" altLang="en-US" dirty="0">
                <a:effectLst/>
              </a:rPr>
              <a:t>这个词在句子中的两个不同词义。</a:t>
            </a:r>
          </a:p>
        </p:txBody>
      </p:sp>
      <p:sp>
        <p:nvSpPr>
          <p:cNvPr id="4" name="灯片编号占位符 3"/>
          <p:cNvSpPr>
            <a:spLocks noGrp="1"/>
          </p:cNvSpPr>
          <p:nvPr>
            <p:ph type="sldNum" sz="quarter" idx="5"/>
          </p:nvPr>
        </p:nvSpPr>
        <p:spPr/>
        <p:txBody>
          <a:bodyPr/>
          <a:lstStyle/>
          <a:p>
            <a:fld id="{3B2FF442-D87A-4995-A341-E1D885F5169F}" type="slidenum">
              <a:rPr lang="zh-CN" altLang="en-US" smtClean="0"/>
              <a:t>2</a:t>
            </a:fld>
            <a:endParaRPr lang="zh-CN" altLang="en-US"/>
          </a:p>
        </p:txBody>
      </p:sp>
    </p:spTree>
    <p:extLst>
      <p:ext uri="{BB962C8B-B14F-4D97-AF65-F5344CB8AC3E}">
        <p14:creationId xmlns:p14="http://schemas.microsoft.com/office/powerpoint/2010/main" val="2794787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具体来说，给定一个目标双关语的两个词义定义，本文</a:t>
            </a:r>
            <a:r>
              <a:rPr lang="zh-CN" altLang="en-US" b="1" dirty="0">
                <a:effectLst/>
              </a:rPr>
              <a:t>首先使用一个反向词典来生成两个意义上都是单义的相关词</a:t>
            </a:r>
            <a:r>
              <a:rPr lang="zh-CN" altLang="en-US" dirty="0">
                <a:effectLst/>
              </a:rPr>
              <a:t>。</a:t>
            </a:r>
            <a:r>
              <a:rPr lang="zh-CN" altLang="en-US" b="1" dirty="0">
                <a:effectLst/>
              </a:rPr>
              <a:t>然后利用语境词来连接相对比的词义，使目标双关语在两个词义定义中都能得到合理的解释</a:t>
            </a:r>
            <a:r>
              <a:rPr lang="zh-CN" altLang="en-US" dirty="0">
                <a:effectLst/>
              </a:rPr>
              <a:t>。本文设计了三种给定相关词来获取语境词的方法：基于提取的方法、基于相似度的方法和基于生成的方法。之后，本文</a:t>
            </a:r>
            <a:r>
              <a:rPr lang="zh-CN" altLang="en-US" b="1" dirty="0">
                <a:effectLst/>
              </a:rPr>
              <a:t>在通用的非幽默文本上对</a:t>
            </a:r>
            <a:r>
              <a:rPr lang="en-US" altLang="zh-CN" b="1" dirty="0">
                <a:effectLst/>
              </a:rPr>
              <a:t>T5</a:t>
            </a:r>
            <a:r>
              <a:rPr lang="zh-CN" altLang="en-US" b="1" dirty="0">
                <a:effectLst/>
              </a:rPr>
              <a:t>模型进行了微调，以生成连贯的句子，并将双关词和语境词作为输入</a:t>
            </a:r>
            <a:r>
              <a:rPr lang="zh-CN" altLang="en-US" dirty="0">
                <a:effectLst/>
              </a:rPr>
              <a:t>。最后用一个幽默分类器来排除一些非双关语的句子。除了分类器，其他所有的训练资料都是通用非幽默的。</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5"/>
          </p:nvPr>
        </p:nvSpPr>
        <p:spPr/>
        <p:txBody>
          <a:bodyPr/>
          <a:lstStyle/>
          <a:p>
            <a:fld id="{3B2FF442-D87A-4995-A341-E1D885F5169F}" type="slidenum">
              <a:rPr lang="zh-CN" altLang="en-US" smtClean="0"/>
              <a:t>3</a:t>
            </a:fld>
            <a:endParaRPr lang="zh-CN" altLang="en-US"/>
          </a:p>
        </p:txBody>
      </p:sp>
    </p:spTree>
    <p:extLst>
      <p:ext uri="{BB962C8B-B14F-4D97-AF65-F5344CB8AC3E}">
        <p14:creationId xmlns:p14="http://schemas.microsoft.com/office/powerpoint/2010/main" val="3526287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B2FF442-D87A-4995-A341-E1D885F5169F}" type="slidenum">
              <a:rPr lang="zh-CN" altLang="en-US" smtClean="0"/>
              <a:t>4</a:t>
            </a:fld>
            <a:endParaRPr lang="zh-CN" altLang="en-US"/>
          </a:p>
        </p:txBody>
      </p:sp>
    </p:spTree>
    <p:extLst>
      <p:ext uri="{BB962C8B-B14F-4D97-AF65-F5344CB8AC3E}">
        <p14:creationId xmlns:p14="http://schemas.microsoft.com/office/powerpoint/2010/main" val="3115165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对于每个相关词，我们从</a:t>
            </a:r>
            <a:r>
              <a:rPr lang="en-US" altLang="zh-CN" dirty="0">
                <a:effectLst/>
              </a:rPr>
              <a:t>One Billion Word</a:t>
            </a:r>
            <a:r>
              <a:rPr lang="zh-CN" altLang="en-US" dirty="0">
                <a:effectLst/>
              </a:rPr>
              <a:t>数据集中检索包含该词的句子，然后使用</a:t>
            </a:r>
            <a:r>
              <a:rPr lang="en-US" altLang="zh-CN" dirty="0">
                <a:effectLst/>
              </a:rPr>
              <a:t>RAKE</a:t>
            </a:r>
            <a:r>
              <a:rPr lang="zh-CN" altLang="en-US" dirty="0">
                <a:effectLst/>
              </a:rPr>
              <a:t>方法</a:t>
            </a:r>
            <a:r>
              <a:rPr lang="en-US" altLang="zh-CN" dirty="0">
                <a:effectLst/>
              </a:rPr>
              <a:t>(Automatic keyword extraction from individual documents)</a:t>
            </a:r>
            <a:r>
              <a:rPr lang="zh-CN" altLang="en-US" dirty="0">
                <a:effectLst/>
              </a:rPr>
              <a:t>从检索的句子中提取关键词。基于这个词的</a:t>
            </a:r>
            <a:r>
              <a:rPr lang="en-US" altLang="zh-CN" dirty="0">
                <a:effectLst/>
              </a:rPr>
              <a:t>TF-IDF</a:t>
            </a:r>
            <a:r>
              <a:rPr lang="zh-CN" altLang="en-US" dirty="0">
                <a:effectLst/>
              </a:rPr>
              <a:t>值，我们选择最有可能与相关词一起使用的前</a:t>
            </a:r>
            <a:r>
              <a:rPr lang="en-US" altLang="zh-CN" dirty="0">
                <a:effectLst/>
              </a:rPr>
              <a:t>10</a:t>
            </a:r>
            <a:r>
              <a:rPr lang="zh-CN" altLang="en-US" dirty="0">
                <a:effectLst/>
              </a:rPr>
              <a:t>个语境词。</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我们使用</a:t>
            </a:r>
            <a:r>
              <a:rPr lang="en-US" altLang="zh-CN" dirty="0">
                <a:effectLst/>
              </a:rPr>
              <a:t>few-shot GPT3</a:t>
            </a:r>
            <a:r>
              <a:rPr lang="zh-CN" altLang="en-US" dirty="0">
                <a:effectLst/>
              </a:rPr>
              <a:t>来生成语境词。例如：</a:t>
            </a:r>
            <a:r>
              <a:rPr lang="en-US" altLang="zh-CN" dirty="0">
                <a:effectLst/>
              </a:rPr>
              <a:t>example</a:t>
            </a:r>
            <a:r>
              <a:rPr lang="zh-CN" altLang="en-US" dirty="0">
                <a:effectLst/>
              </a:rPr>
              <a:t>为“</a:t>
            </a:r>
            <a:r>
              <a:rPr lang="en-US" altLang="zh-CN" dirty="0">
                <a:effectLst/>
              </a:rPr>
              <a:t>generate seven keywords for laptop: battery, </a:t>
            </a:r>
            <a:r>
              <a:rPr lang="en-US" altLang="zh-CN" dirty="0" err="1">
                <a:effectLst/>
              </a:rPr>
              <a:t>macbook</a:t>
            </a:r>
            <a:r>
              <a:rPr lang="en-US" altLang="zh-CN" dirty="0">
                <a:effectLst/>
              </a:rPr>
              <a:t>, internet, technology, keyboard, technology, portable”</a:t>
            </a:r>
            <a:r>
              <a:rPr lang="zh-CN" altLang="en-US" dirty="0">
                <a:effectLst/>
              </a:rPr>
              <a:t>，</a:t>
            </a:r>
            <a:r>
              <a:rPr lang="en-US" altLang="zh-CN" dirty="0">
                <a:effectLst/>
              </a:rPr>
              <a:t>prompt</a:t>
            </a:r>
            <a:r>
              <a:rPr lang="zh-CN" altLang="en-US" dirty="0">
                <a:effectLst/>
              </a:rPr>
              <a:t>为“</a:t>
            </a:r>
            <a:r>
              <a:rPr lang="en-US" altLang="zh-CN" dirty="0">
                <a:effectLst/>
              </a:rPr>
              <a:t>generate seven keywords for X:”</a:t>
            </a:r>
            <a:r>
              <a:rPr lang="zh-CN" altLang="en-US" dirty="0">
                <a:effectLst/>
              </a:rPr>
              <a:t>，其中</a:t>
            </a:r>
            <a:r>
              <a:rPr lang="en-US" altLang="zh-CN" dirty="0">
                <a:effectLst/>
              </a:rPr>
              <a:t>X</a:t>
            </a:r>
            <a:r>
              <a:rPr lang="zh-CN" altLang="en-US" dirty="0">
                <a:effectLst/>
              </a:rPr>
              <a:t>是一个相关词。这样就为每个相关词生成</a:t>
            </a:r>
            <a:r>
              <a:rPr lang="en-US" altLang="zh-CN" dirty="0">
                <a:effectLst/>
              </a:rPr>
              <a:t>7</a:t>
            </a:r>
            <a:r>
              <a:rPr lang="zh-CN" altLang="en-US" dirty="0">
                <a:effectLst/>
              </a:rPr>
              <a:t>个关键词。</a:t>
            </a:r>
          </a:p>
          <a:p>
            <a:endParaRPr lang="en-US" altLang="zh-CN" dirty="0">
              <a:effectLst/>
            </a:endParaRPr>
          </a:p>
        </p:txBody>
      </p:sp>
      <p:sp>
        <p:nvSpPr>
          <p:cNvPr id="4" name="灯片编号占位符 3"/>
          <p:cNvSpPr>
            <a:spLocks noGrp="1"/>
          </p:cNvSpPr>
          <p:nvPr>
            <p:ph type="sldNum" sz="quarter" idx="5"/>
          </p:nvPr>
        </p:nvSpPr>
        <p:spPr/>
        <p:txBody>
          <a:bodyPr/>
          <a:lstStyle/>
          <a:p>
            <a:fld id="{3B2FF442-D87A-4995-A341-E1D885F5169F}" type="slidenum">
              <a:rPr lang="zh-CN" altLang="en-US" smtClean="0"/>
              <a:t>5</a:t>
            </a:fld>
            <a:endParaRPr lang="zh-CN" altLang="en-US"/>
          </a:p>
        </p:txBody>
      </p:sp>
    </p:spTree>
    <p:extLst>
      <p:ext uri="{BB962C8B-B14F-4D97-AF65-F5344CB8AC3E}">
        <p14:creationId xmlns:p14="http://schemas.microsoft.com/office/powerpoint/2010/main" val="15220127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effectLst/>
            </a:endParaRPr>
          </a:p>
        </p:txBody>
      </p:sp>
      <p:sp>
        <p:nvSpPr>
          <p:cNvPr id="4" name="灯片编号占位符 3"/>
          <p:cNvSpPr>
            <a:spLocks noGrp="1"/>
          </p:cNvSpPr>
          <p:nvPr>
            <p:ph type="sldNum" sz="quarter" idx="5"/>
          </p:nvPr>
        </p:nvSpPr>
        <p:spPr/>
        <p:txBody>
          <a:bodyPr/>
          <a:lstStyle/>
          <a:p>
            <a:fld id="{3B2FF442-D87A-4995-A341-E1D885F5169F}" type="slidenum">
              <a:rPr lang="zh-CN" altLang="en-US" smtClean="0"/>
              <a:t>6</a:t>
            </a:fld>
            <a:endParaRPr lang="zh-CN" altLang="en-US"/>
          </a:p>
        </p:txBody>
      </p:sp>
    </p:spTree>
    <p:extLst>
      <p:ext uri="{BB962C8B-B14F-4D97-AF65-F5344CB8AC3E}">
        <p14:creationId xmlns:p14="http://schemas.microsoft.com/office/powerpoint/2010/main" val="11736564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effectLst/>
            </a:endParaRPr>
          </a:p>
        </p:txBody>
      </p:sp>
      <p:sp>
        <p:nvSpPr>
          <p:cNvPr id="4" name="灯片编号占位符 3"/>
          <p:cNvSpPr>
            <a:spLocks noGrp="1"/>
          </p:cNvSpPr>
          <p:nvPr>
            <p:ph type="sldNum" sz="quarter" idx="5"/>
          </p:nvPr>
        </p:nvSpPr>
        <p:spPr/>
        <p:txBody>
          <a:bodyPr/>
          <a:lstStyle/>
          <a:p>
            <a:fld id="{3B2FF442-D87A-4995-A341-E1D885F5169F}" type="slidenum">
              <a:rPr lang="zh-CN" altLang="en-US" smtClean="0"/>
              <a:t>7</a:t>
            </a:fld>
            <a:endParaRPr lang="zh-CN" altLang="en-US"/>
          </a:p>
        </p:txBody>
      </p:sp>
    </p:spTree>
    <p:extLst>
      <p:ext uri="{BB962C8B-B14F-4D97-AF65-F5344CB8AC3E}">
        <p14:creationId xmlns:p14="http://schemas.microsoft.com/office/powerpoint/2010/main" val="3534492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在句子层面和语料库层面计算不同的</a:t>
            </a:r>
            <a:r>
              <a:rPr lang="en-US" altLang="zh-CN" dirty="0">
                <a:effectLst/>
              </a:rPr>
              <a:t>unigram</a:t>
            </a:r>
            <a:r>
              <a:rPr lang="zh-CN" altLang="en-US" dirty="0">
                <a:effectLst/>
              </a:rPr>
              <a:t>和</a:t>
            </a:r>
            <a:r>
              <a:rPr lang="en-US" altLang="zh-CN" dirty="0">
                <a:effectLst/>
              </a:rPr>
              <a:t>bigram</a:t>
            </a:r>
            <a:r>
              <a:rPr lang="zh-CN" altLang="en-US" dirty="0">
                <a:effectLst/>
              </a:rPr>
              <a:t>作为多样性。我们还报告了生成的平均句子长度。</a:t>
            </a:r>
          </a:p>
        </p:txBody>
      </p:sp>
      <p:sp>
        <p:nvSpPr>
          <p:cNvPr id="4" name="灯片编号占位符 3"/>
          <p:cNvSpPr>
            <a:spLocks noGrp="1"/>
          </p:cNvSpPr>
          <p:nvPr>
            <p:ph type="sldNum" sz="quarter" idx="5"/>
          </p:nvPr>
        </p:nvSpPr>
        <p:spPr/>
        <p:txBody>
          <a:bodyPr/>
          <a:lstStyle/>
          <a:p>
            <a:fld id="{3B2FF442-D87A-4995-A341-E1D885F5169F}" type="slidenum">
              <a:rPr lang="zh-CN" altLang="en-US" smtClean="0"/>
              <a:t>8</a:t>
            </a:fld>
            <a:endParaRPr lang="zh-CN" altLang="en-US"/>
          </a:p>
        </p:txBody>
      </p:sp>
    </p:spTree>
    <p:extLst>
      <p:ext uri="{BB962C8B-B14F-4D97-AF65-F5344CB8AC3E}">
        <p14:creationId xmlns:p14="http://schemas.microsoft.com/office/powerpoint/2010/main" val="32619632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随机选择</a:t>
            </a:r>
            <a:r>
              <a:rPr lang="en-US" altLang="zh-CN" dirty="0">
                <a:effectLst/>
              </a:rPr>
              <a:t>100</a:t>
            </a:r>
            <a:r>
              <a:rPr lang="zh-CN" altLang="en-US" dirty="0">
                <a:effectLst/>
              </a:rPr>
              <a:t>个句子来人工评估。要求他们判断一个给定的句子是否是一个成功的双关语句。然后，要求他们对趣味性和连贯性进行评分，评分标准从</a:t>
            </a:r>
            <a:r>
              <a:rPr lang="en-US" altLang="zh-CN" dirty="0">
                <a:effectLst/>
              </a:rPr>
              <a:t>1</a:t>
            </a:r>
            <a:r>
              <a:rPr lang="zh-CN" altLang="en-US" dirty="0">
                <a:effectLst/>
              </a:rPr>
              <a:t>（完全没有）到</a:t>
            </a:r>
            <a:r>
              <a:rPr lang="en-US" altLang="zh-CN" dirty="0">
                <a:effectLst/>
              </a:rPr>
              <a:t>5</a:t>
            </a:r>
            <a:r>
              <a:rPr lang="zh-CN" altLang="en-US" dirty="0">
                <a:effectLst/>
              </a:rPr>
              <a:t>（非常）。</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a:p>
            <a:endParaRPr lang="zh-CN" altLang="en-US" dirty="0">
              <a:effectLst/>
            </a:endParaRPr>
          </a:p>
        </p:txBody>
      </p:sp>
      <p:sp>
        <p:nvSpPr>
          <p:cNvPr id="4" name="灯片编号占位符 3"/>
          <p:cNvSpPr>
            <a:spLocks noGrp="1"/>
          </p:cNvSpPr>
          <p:nvPr>
            <p:ph type="sldNum" sz="quarter" idx="5"/>
          </p:nvPr>
        </p:nvSpPr>
        <p:spPr/>
        <p:txBody>
          <a:bodyPr/>
          <a:lstStyle/>
          <a:p>
            <a:fld id="{3B2FF442-D87A-4995-A341-E1D885F5169F}" type="slidenum">
              <a:rPr lang="zh-CN" altLang="en-US" smtClean="0"/>
              <a:t>9</a:t>
            </a:fld>
            <a:endParaRPr lang="zh-CN" altLang="en-US"/>
          </a:p>
        </p:txBody>
      </p:sp>
    </p:spTree>
    <p:extLst>
      <p:ext uri="{BB962C8B-B14F-4D97-AF65-F5344CB8AC3E}">
        <p14:creationId xmlns:p14="http://schemas.microsoft.com/office/powerpoint/2010/main" val="26653352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EFE38356-F4FA-BE4C-8312-07B82216BF60}" type="datetimeFigureOut">
              <a:rPr kumimoji="1" lang="zh-CN" altLang="en-US" smtClean="0"/>
              <a:t>2023/6/28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2191890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FE38356-F4FA-BE4C-8312-07B82216BF60}" type="datetimeFigureOut">
              <a:rPr kumimoji="1" lang="zh-CN" altLang="en-US" smtClean="0"/>
              <a:t>2023/6/28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37401508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FE38356-F4FA-BE4C-8312-07B82216BF60}" type="datetimeFigureOut">
              <a:rPr kumimoji="1" lang="zh-CN" altLang="en-US" smtClean="0"/>
              <a:t>2023/6/28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2831988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FE38356-F4FA-BE4C-8312-07B82216BF60}" type="datetimeFigureOut">
              <a:rPr kumimoji="1" lang="zh-CN" altLang="en-US" smtClean="0"/>
              <a:t>2023/6/28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4161817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FE38356-F4FA-BE4C-8312-07B82216BF60}" type="datetimeFigureOut">
              <a:rPr kumimoji="1" lang="zh-CN" altLang="en-US" smtClean="0"/>
              <a:t>2023/6/28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2989906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EFE38356-F4FA-BE4C-8312-07B82216BF60}" type="datetimeFigureOut">
              <a:rPr kumimoji="1" lang="zh-CN" altLang="en-US" smtClean="0"/>
              <a:t>2023/6/28</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1416809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EFE38356-F4FA-BE4C-8312-07B82216BF60}" type="datetimeFigureOut">
              <a:rPr kumimoji="1" lang="zh-CN" altLang="en-US" smtClean="0"/>
              <a:t>2023/6/28</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433040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FE38356-F4FA-BE4C-8312-07B82216BF60}" type="datetimeFigureOut">
              <a:rPr kumimoji="1" lang="zh-CN" altLang="en-US" smtClean="0"/>
              <a:t>2023/6/28</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4111120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FE38356-F4FA-BE4C-8312-07B82216BF60}" type="datetimeFigureOut">
              <a:rPr kumimoji="1" lang="zh-CN" altLang="en-US" smtClean="0"/>
              <a:t>2023/6/28</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1993348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EFE38356-F4FA-BE4C-8312-07B82216BF60}" type="datetimeFigureOut">
              <a:rPr kumimoji="1" lang="zh-CN" altLang="en-US" smtClean="0"/>
              <a:t>2023/6/28</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1013422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EFE38356-F4FA-BE4C-8312-07B82216BF60}" type="datetimeFigureOut">
              <a:rPr kumimoji="1" lang="zh-CN" altLang="en-US" smtClean="0"/>
              <a:t>2023/6/28</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6190746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E38356-F4FA-BE4C-8312-07B82216BF60}" type="datetimeFigureOut">
              <a:rPr kumimoji="1" lang="zh-CN" altLang="en-US" smtClean="0"/>
              <a:t>2023/6/28</a:t>
            </a:fld>
            <a:endParaRPr kumimoji="1"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3907BA-CD6E-1A45-A4A2-8E5D893871E3}" type="slidenum">
              <a:rPr kumimoji="1" lang="zh-CN" altLang="en-US" smtClean="0"/>
              <a:t>‹#›</a:t>
            </a:fld>
            <a:endParaRPr kumimoji="1" lang="zh-CN" altLang="en-US"/>
          </a:p>
        </p:txBody>
      </p:sp>
    </p:spTree>
    <p:extLst>
      <p:ext uri="{BB962C8B-B14F-4D97-AF65-F5344CB8AC3E}">
        <p14:creationId xmlns:p14="http://schemas.microsoft.com/office/powerpoint/2010/main" val="272181368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0871D7D9-5E60-CE0C-269B-9704A445DCEE}"/>
              </a:ext>
            </a:extLst>
          </p:cNvPr>
          <p:cNvSpPr txBox="1"/>
          <p:nvPr/>
        </p:nvSpPr>
        <p:spPr>
          <a:xfrm>
            <a:off x="802480" y="4672770"/>
            <a:ext cx="8101781" cy="338554"/>
          </a:xfrm>
          <a:prstGeom prst="rect">
            <a:avLst/>
          </a:prstGeom>
          <a:noFill/>
        </p:spPr>
        <p:txBody>
          <a:bodyPr wrap="square" rtlCol="0">
            <a:spAutoFit/>
          </a:bodyPr>
          <a:lstStyle/>
          <a:p>
            <a:r>
              <a:rPr lang="zh-CN" altLang="en-US" sz="1600" dirty="0">
                <a:latin typeface="宋体" panose="02010600030101010101" pitchFamily="2" charset="-122"/>
                <a:ea typeface="宋体" panose="02010600030101010101" pitchFamily="2" charset="-122"/>
                <a:cs typeface="Times New Roman" panose="02020603050405020304" pitchFamily="18" charset="0"/>
              </a:rPr>
              <a:t>汇报人：</a:t>
            </a:r>
            <a:r>
              <a:rPr lang="en-US" altLang="zh-CN" sz="1600" dirty="0">
                <a:latin typeface="宋体" panose="02010600030101010101" pitchFamily="2" charset="-122"/>
                <a:ea typeface="宋体" panose="02010600030101010101" pitchFamily="2" charset="-122"/>
                <a:cs typeface="Times New Roman" panose="02020603050405020304" pitchFamily="18" charset="0"/>
              </a:rPr>
              <a:t>51255901090 </a:t>
            </a:r>
            <a:r>
              <a:rPr lang="zh-CN" altLang="en-US" sz="1600" dirty="0">
                <a:latin typeface="宋体" panose="02010600030101010101" pitchFamily="2" charset="-122"/>
                <a:ea typeface="宋体" panose="02010600030101010101" pitchFamily="2" charset="-122"/>
                <a:cs typeface="Times New Roman" panose="02020603050405020304" pitchFamily="18" charset="0"/>
              </a:rPr>
              <a:t>陈洋</a:t>
            </a:r>
          </a:p>
        </p:txBody>
      </p:sp>
      <p:sp>
        <p:nvSpPr>
          <p:cNvPr id="2" name="文本框 1">
            <a:extLst>
              <a:ext uri="{FF2B5EF4-FFF2-40B4-BE49-F238E27FC236}">
                <a16:creationId xmlns:a16="http://schemas.microsoft.com/office/drawing/2014/main" id="{FA737037-0FC5-563E-1FAC-3AC8D7CCB07F}"/>
              </a:ext>
            </a:extLst>
          </p:cNvPr>
          <p:cNvSpPr txBox="1"/>
          <p:nvPr/>
        </p:nvSpPr>
        <p:spPr>
          <a:xfrm>
            <a:off x="483438" y="1292019"/>
            <a:ext cx="1765004"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NAACL 2022</a:t>
            </a:r>
            <a:endParaRPr lang="zh-CN" altLang="en-US" sz="2000"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37805F1B-6324-41BB-BD0F-2B6FE9B91EBC}"/>
              </a:ext>
            </a:extLst>
          </p:cNvPr>
          <p:cNvPicPr>
            <a:picLocks noChangeAspect="1"/>
          </p:cNvPicPr>
          <p:nvPr/>
        </p:nvPicPr>
        <p:blipFill>
          <a:blip r:embed="rId4"/>
          <a:stretch>
            <a:fillRect/>
          </a:stretch>
        </p:blipFill>
        <p:spPr>
          <a:xfrm>
            <a:off x="353634" y="2137953"/>
            <a:ext cx="9607566" cy="2088993"/>
          </a:xfrm>
          <a:prstGeom prst="rect">
            <a:avLst/>
          </a:prstGeom>
        </p:spPr>
      </p:pic>
    </p:spTree>
    <p:extLst>
      <p:ext uri="{BB962C8B-B14F-4D97-AF65-F5344CB8AC3E}">
        <p14:creationId xmlns:p14="http://schemas.microsoft.com/office/powerpoint/2010/main" val="1141447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7B1E5D5-C687-1B64-4E08-3366B557B1D4}"/>
              </a:ext>
            </a:extLst>
          </p:cNvPr>
          <p:cNvSpPr txBox="1"/>
          <p:nvPr/>
        </p:nvSpPr>
        <p:spPr>
          <a:xfrm flipH="1">
            <a:off x="776747" y="511277"/>
            <a:ext cx="4080387" cy="523220"/>
          </a:xfrm>
          <a:prstGeom prst="rect">
            <a:avLst/>
          </a:prstGeom>
          <a:noFill/>
        </p:spPr>
        <p:txBody>
          <a:bodyPr wrap="square" rtlCol="0">
            <a:spAutoFit/>
          </a:bodyPr>
          <a:lstStyle/>
          <a:p>
            <a:r>
              <a:rPr lang="zh-CN" altLang="en-US" sz="2800" dirty="0">
                <a:solidFill>
                  <a:srgbClr val="A41F34"/>
                </a:solidFill>
                <a:latin typeface="微软雅黑" panose="020B0503020204020204" pitchFamily="34" charset="-122"/>
                <a:ea typeface="微软雅黑" panose="020B0503020204020204" pitchFamily="34" charset="-122"/>
              </a:rPr>
              <a:t>结论</a:t>
            </a:r>
          </a:p>
        </p:txBody>
      </p:sp>
      <p:sp>
        <p:nvSpPr>
          <p:cNvPr id="6" name="文本框 5">
            <a:extLst>
              <a:ext uri="{FF2B5EF4-FFF2-40B4-BE49-F238E27FC236}">
                <a16:creationId xmlns:a16="http://schemas.microsoft.com/office/drawing/2014/main" id="{D0C52F4E-7D90-4AEF-B7C3-958609722595}"/>
              </a:ext>
            </a:extLst>
          </p:cNvPr>
          <p:cNvSpPr txBox="1"/>
          <p:nvPr/>
        </p:nvSpPr>
        <p:spPr>
          <a:xfrm>
            <a:off x="718203" y="1243584"/>
            <a:ext cx="3420349"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404040"/>
                </a:solidFill>
                <a:effectLst/>
                <a:latin typeface="-apple-system"/>
              </a:rPr>
              <a:t>本文提出了一种新方法来生成语义双关语，与之前的工作不同的是，该方法受幽默理论的支持：模糊性是由词语的上下文实现的</a:t>
            </a:r>
            <a:endParaRPr lang="zh-CN" altLang="en-US" dirty="0"/>
          </a:p>
        </p:txBody>
      </p:sp>
      <p:pic>
        <p:nvPicPr>
          <p:cNvPr id="4" name="图片 3">
            <a:extLst>
              <a:ext uri="{FF2B5EF4-FFF2-40B4-BE49-F238E27FC236}">
                <a16:creationId xmlns:a16="http://schemas.microsoft.com/office/drawing/2014/main" id="{488658DF-FBE8-4B74-A2AC-4E1C9D5AED1F}"/>
              </a:ext>
            </a:extLst>
          </p:cNvPr>
          <p:cNvPicPr>
            <a:picLocks noChangeAspect="1"/>
          </p:cNvPicPr>
          <p:nvPr/>
        </p:nvPicPr>
        <p:blipFill>
          <a:blip r:embed="rId4"/>
          <a:stretch>
            <a:fillRect/>
          </a:stretch>
        </p:blipFill>
        <p:spPr>
          <a:xfrm>
            <a:off x="4080007" y="1034497"/>
            <a:ext cx="8012961" cy="4212655"/>
          </a:xfrm>
          <a:prstGeom prst="rect">
            <a:avLst/>
          </a:prstGeom>
        </p:spPr>
      </p:pic>
    </p:spTree>
    <p:extLst>
      <p:ext uri="{BB962C8B-B14F-4D97-AF65-F5344CB8AC3E}">
        <p14:creationId xmlns:p14="http://schemas.microsoft.com/office/powerpoint/2010/main" val="18712081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40442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7B1E5D5-C687-1B64-4E08-3366B557B1D4}"/>
              </a:ext>
            </a:extLst>
          </p:cNvPr>
          <p:cNvSpPr txBox="1"/>
          <p:nvPr/>
        </p:nvSpPr>
        <p:spPr>
          <a:xfrm flipH="1">
            <a:off x="776747" y="511277"/>
            <a:ext cx="4080387" cy="523220"/>
          </a:xfrm>
          <a:prstGeom prst="rect">
            <a:avLst/>
          </a:prstGeom>
          <a:noFill/>
        </p:spPr>
        <p:txBody>
          <a:bodyPr wrap="square" rtlCol="0">
            <a:spAutoFit/>
          </a:bodyPr>
          <a:lstStyle/>
          <a:p>
            <a:r>
              <a:rPr lang="zh-CN" altLang="en-US" sz="2800" dirty="0">
                <a:solidFill>
                  <a:srgbClr val="A41F34"/>
                </a:solidFill>
                <a:latin typeface="微软雅黑" panose="020B0503020204020204" pitchFamily="34" charset="-122"/>
                <a:ea typeface="微软雅黑" panose="020B0503020204020204" pitchFamily="34" charset="-122"/>
              </a:rPr>
              <a:t>背景</a:t>
            </a:r>
          </a:p>
        </p:txBody>
      </p:sp>
      <p:pic>
        <p:nvPicPr>
          <p:cNvPr id="4" name="图片 3">
            <a:extLst>
              <a:ext uri="{FF2B5EF4-FFF2-40B4-BE49-F238E27FC236}">
                <a16:creationId xmlns:a16="http://schemas.microsoft.com/office/drawing/2014/main" id="{EC4B3123-B4AB-4FE0-9556-F3E41FC4EE3F}"/>
              </a:ext>
            </a:extLst>
          </p:cNvPr>
          <p:cNvPicPr>
            <a:picLocks noChangeAspect="1"/>
          </p:cNvPicPr>
          <p:nvPr/>
        </p:nvPicPr>
        <p:blipFill>
          <a:blip r:embed="rId4"/>
          <a:stretch>
            <a:fillRect/>
          </a:stretch>
        </p:blipFill>
        <p:spPr>
          <a:xfrm>
            <a:off x="6985262" y="655321"/>
            <a:ext cx="5102235" cy="4296369"/>
          </a:xfrm>
          <a:prstGeom prst="rect">
            <a:avLst/>
          </a:prstGeom>
        </p:spPr>
      </p:pic>
      <p:sp>
        <p:nvSpPr>
          <p:cNvPr id="5" name="文本框 4">
            <a:extLst>
              <a:ext uri="{FF2B5EF4-FFF2-40B4-BE49-F238E27FC236}">
                <a16:creationId xmlns:a16="http://schemas.microsoft.com/office/drawing/2014/main" id="{7E3BE988-7744-4B9F-B0E0-020E48BEFCC2}"/>
              </a:ext>
            </a:extLst>
          </p:cNvPr>
          <p:cNvSpPr txBox="1"/>
          <p:nvPr/>
        </p:nvSpPr>
        <p:spPr>
          <a:xfrm>
            <a:off x="701040" y="1315701"/>
            <a:ext cx="5499463" cy="369332"/>
          </a:xfrm>
          <a:prstGeom prst="rect">
            <a:avLst/>
          </a:prstGeom>
          <a:noFill/>
        </p:spPr>
        <p:txBody>
          <a:bodyPr wrap="square" rtlCol="0">
            <a:spAutoFit/>
          </a:bodyPr>
          <a:lstStyle/>
          <a:p>
            <a:r>
              <a:rPr lang="zh-CN" altLang="en-US" dirty="0"/>
              <a:t>双关语（</a:t>
            </a:r>
            <a:r>
              <a:rPr lang="en-US" altLang="zh-CN" dirty="0"/>
              <a:t>Pun</a:t>
            </a:r>
            <a:r>
              <a:rPr lang="zh-CN" altLang="en-US" dirty="0"/>
              <a:t>）分为谐音双关语和语义双关语。</a:t>
            </a:r>
          </a:p>
        </p:txBody>
      </p:sp>
      <p:sp>
        <p:nvSpPr>
          <p:cNvPr id="6" name="文本框 5">
            <a:extLst>
              <a:ext uri="{FF2B5EF4-FFF2-40B4-BE49-F238E27FC236}">
                <a16:creationId xmlns:a16="http://schemas.microsoft.com/office/drawing/2014/main" id="{EA41C6C1-64ED-42EA-83D8-7673E31C5161}"/>
              </a:ext>
            </a:extLst>
          </p:cNvPr>
          <p:cNvSpPr txBox="1"/>
          <p:nvPr/>
        </p:nvSpPr>
        <p:spPr>
          <a:xfrm>
            <a:off x="701040" y="1863635"/>
            <a:ext cx="5984422" cy="646331"/>
          </a:xfrm>
          <a:prstGeom prst="rect">
            <a:avLst/>
          </a:prstGeom>
          <a:noFill/>
        </p:spPr>
        <p:txBody>
          <a:bodyPr wrap="square" rtlCol="0">
            <a:spAutoFit/>
          </a:bodyPr>
          <a:lstStyle/>
          <a:p>
            <a:r>
              <a:rPr lang="zh-CN" altLang="en-US" dirty="0"/>
              <a:t>语义：</a:t>
            </a:r>
            <a:r>
              <a:rPr lang="en-US" altLang="zh-CN" dirty="0"/>
              <a:t>I used to be a banker but I lose </a:t>
            </a:r>
            <a:r>
              <a:rPr lang="en-US" altLang="zh-CN" u="sng" dirty="0"/>
              <a:t>interest</a:t>
            </a:r>
            <a:r>
              <a:rPr lang="en-US" altLang="zh-CN" dirty="0"/>
              <a:t>.</a:t>
            </a:r>
            <a:r>
              <a:rPr lang="zh-CN" altLang="en-US" dirty="0"/>
              <a:t>（兴趣，利息）</a:t>
            </a:r>
          </a:p>
          <a:p>
            <a:r>
              <a:rPr lang="zh-CN" altLang="en-US" dirty="0"/>
              <a:t>谐音：</a:t>
            </a:r>
            <a:r>
              <a:rPr lang="en-US" altLang="zh-CN" dirty="0"/>
              <a:t>The boating store had its best </a:t>
            </a:r>
            <a:r>
              <a:rPr lang="en-US" altLang="zh-CN" u="sng" dirty="0"/>
              <a:t>sail</a:t>
            </a:r>
            <a:r>
              <a:rPr lang="en-US" altLang="zh-CN" dirty="0"/>
              <a:t> ever. (sale)</a:t>
            </a:r>
          </a:p>
        </p:txBody>
      </p:sp>
      <p:sp>
        <p:nvSpPr>
          <p:cNvPr id="8" name="文本框 7">
            <a:extLst>
              <a:ext uri="{FF2B5EF4-FFF2-40B4-BE49-F238E27FC236}">
                <a16:creationId xmlns:a16="http://schemas.microsoft.com/office/drawing/2014/main" id="{85C04471-6FD5-4242-A436-C49F6FFE1CEA}"/>
              </a:ext>
            </a:extLst>
          </p:cNvPr>
          <p:cNvSpPr txBox="1"/>
          <p:nvPr/>
        </p:nvSpPr>
        <p:spPr>
          <a:xfrm>
            <a:off x="701040" y="2924712"/>
            <a:ext cx="6057808" cy="1200329"/>
          </a:xfrm>
          <a:prstGeom prst="rect">
            <a:avLst/>
          </a:prstGeom>
          <a:noFill/>
        </p:spPr>
        <p:txBody>
          <a:bodyPr wrap="square" rtlCol="0">
            <a:spAutoFit/>
          </a:bodyPr>
          <a:lstStyle/>
          <a:p>
            <a:r>
              <a:rPr lang="zh-CN" altLang="en-US" dirty="0"/>
              <a:t>本文解决的是语义双关语的任务。</a:t>
            </a:r>
            <a:endParaRPr lang="en-US" altLang="zh-CN" dirty="0"/>
          </a:p>
          <a:p>
            <a:endParaRPr lang="en-US" altLang="zh-CN" dirty="0"/>
          </a:p>
          <a:p>
            <a:r>
              <a:rPr lang="zh-CN" altLang="en-US" dirty="0"/>
              <a:t>其做法主要思想是：加入与每个词义相关的语境词来鼓励歧义</a:t>
            </a:r>
          </a:p>
        </p:txBody>
      </p:sp>
    </p:spTree>
    <p:extLst>
      <p:ext uri="{BB962C8B-B14F-4D97-AF65-F5344CB8AC3E}">
        <p14:creationId xmlns:p14="http://schemas.microsoft.com/office/powerpoint/2010/main" val="751235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7B1E5D5-C687-1B64-4E08-3366B557B1D4}"/>
              </a:ext>
            </a:extLst>
          </p:cNvPr>
          <p:cNvSpPr txBox="1"/>
          <p:nvPr/>
        </p:nvSpPr>
        <p:spPr>
          <a:xfrm flipH="1">
            <a:off x="776747" y="511277"/>
            <a:ext cx="4080387" cy="523220"/>
          </a:xfrm>
          <a:prstGeom prst="rect">
            <a:avLst/>
          </a:prstGeom>
          <a:noFill/>
        </p:spPr>
        <p:txBody>
          <a:bodyPr wrap="square" rtlCol="0">
            <a:spAutoFit/>
          </a:bodyPr>
          <a:lstStyle/>
          <a:p>
            <a:r>
              <a:rPr lang="zh-CN" altLang="en-US" sz="2800" dirty="0">
                <a:solidFill>
                  <a:srgbClr val="A41F34"/>
                </a:solidFill>
                <a:latin typeface="微软雅黑" panose="020B0503020204020204" pitchFamily="34" charset="-122"/>
                <a:ea typeface="微软雅黑" panose="020B0503020204020204" pitchFamily="34" charset="-122"/>
              </a:rPr>
              <a:t>总体</a:t>
            </a:r>
          </a:p>
        </p:txBody>
      </p:sp>
      <p:pic>
        <p:nvPicPr>
          <p:cNvPr id="8" name="图片 7">
            <a:extLst>
              <a:ext uri="{FF2B5EF4-FFF2-40B4-BE49-F238E27FC236}">
                <a16:creationId xmlns:a16="http://schemas.microsoft.com/office/drawing/2014/main" id="{2D61AF03-E1AD-43F0-A5A7-B0D7A9F025C0}"/>
              </a:ext>
            </a:extLst>
          </p:cNvPr>
          <p:cNvPicPr>
            <a:picLocks noChangeAspect="1"/>
          </p:cNvPicPr>
          <p:nvPr/>
        </p:nvPicPr>
        <p:blipFill>
          <a:blip r:embed="rId4"/>
          <a:stretch>
            <a:fillRect/>
          </a:stretch>
        </p:blipFill>
        <p:spPr>
          <a:xfrm>
            <a:off x="700679" y="1931121"/>
            <a:ext cx="10570305" cy="2650741"/>
          </a:xfrm>
          <a:prstGeom prst="rect">
            <a:avLst/>
          </a:prstGeom>
        </p:spPr>
      </p:pic>
      <p:sp>
        <p:nvSpPr>
          <p:cNvPr id="10" name="文本框 9">
            <a:extLst>
              <a:ext uri="{FF2B5EF4-FFF2-40B4-BE49-F238E27FC236}">
                <a16:creationId xmlns:a16="http://schemas.microsoft.com/office/drawing/2014/main" id="{5A128C89-1D91-4F89-B963-6295E9BEA3EE}"/>
              </a:ext>
            </a:extLst>
          </p:cNvPr>
          <p:cNvSpPr txBox="1"/>
          <p:nvPr/>
        </p:nvSpPr>
        <p:spPr>
          <a:xfrm>
            <a:off x="831773" y="1261431"/>
            <a:ext cx="10439211" cy="369332"/>
          </a:xfrm>
          <a:prstGeom prst="rect">
            <a:avLst/>
          </a:prstGeom>
          <a:noFill/>
        </p:spPr>
        <p:txBody>
          <a:bodyPr wrap="square" rtlCol="0">
            <a:spAutoFit/>
          </a:bodyPr>
          <a:lstStyle/>
          <a:p>
            <a:r>
              <a:rPr lang="zh-CN" altLang="en-US" dirty="0"/>
              <a:t>任务定义：输入使目标双关词</a:t>
            </a:r>
            <a:r>
              <a:rPr lang="en-US" altLang="zh-CN" dirty="0"/>
              <a:t>(p)</a:t>
            </a:r>
            <a:r>
              <a:rPr lang="zh-CN" altLang="en-US" dirty="0"/>
              <a:t>及其两个词义定义</a:t>
            </a:r>
            <a:r>
              <a:rPr lang="en-US" altLang="zh-CN" dirty="0"/>
              <a:t>(S1, S2)</a:t>
            </a:r>
            <a:r>
              <a:rPr lang="zh-CN" altLang="en-US" dirty="0"/>
              <a:t>，输出是一个双关语。</a:t>
            </a:r>
          </a:p>
        </p:txBody>
      </p:sp>
    </p:spTree>
    <p:extLst>
      <p:ext uri="{BB962C8B-B14F-4D97-AF65-F5344CB8AC3E}">
        <p14:creationId xmlns:p14="http://schemas.microsoft.com/office/powerpoint/2010/main" val="36683304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7B1E5D5-C687-1B64-4E08-3366B557B1D4}"/>
              </a:ext>
            </a:extLst>
          </p:cNvPr>
          <p:cNvSpPr txBox="1"/>
          <p:nvPr/>
        </p:nvSpPr>
        <p:spPr>
          <a:xfrm flipH="1">
            <a:off x="776747" y="511277"/>
            <a:ext cx="4080387" cy="523220"/>
          </a:xfrm>
          <a:prstGeom prst="rect">
            <a:avLst/>
          </a:prstGeom>
          <a:noFill/>
        </p:spPr>
        <p:txBody>
          <a:bodyPr wrap="square" rtlCol="0">
            <a:spAutoFit/>
          </a:bodyPr>
          <a:lstStyle/>
          <a:p>
            <a:r>
              <a:rPr lang="zh-CN" altLang="en-US" sz="2800" dirty="0">
                <a:solidFill>
                  <a:srgbClr val="A41F34"/>
                </a:solidFill>
                <a:latin typeface="微软雅黑" panose="020B0503020204020204" pitchFamily="34" charset="-122"/>
                <a:ea typeface="微软雅黑" panose="020B0503020204020204" pitchFamily="34" charset="-122"/>
              </a:rPr>
              <a:t>相关词生成</a:t>
            </a:r>
          </a:p>
        </p:txBody>
      </p:sp>
      <p:sp>
        <p:nvSpPr>
          <p:cNvPr id="3" name="文本框 2">
            <a:extLst>
              <a:ext uri="{FF2B5EF4-FFF2-40B4-BE49-F238E27FC236}">
                <a16:creationId xmlns:a16="http://schemas.microsoft.com/office/drawing/2014/main" id="{8DCADBB8-6C8F-4D8D-9753-E0AD84B23278}"/>
              </a:ext>
            </a:extLst>
          </p:cNvPr>
          <p:cNvSpPr txBox="1"/>
          <p:nvPr/>
        </p:nvSpPr>
        <p:spPr>
          <a:xfrm>
            <a:off x="776747" y="1344058"/>
            <a:ext cx="9601142" cy="646331"/>
          </a:xfrm>
          <a:prstGeom prst="rect">
            <a:avLst/>
          </a:prstGeom>
          <a:noFill/>
        </p:spPr>
        <p:txBody>
          <a:bodyPr wrap="square" rtlCol="0">
            <a:spAutoFit/>
          </a:bodyPr>
          <a:lstStyle/>
          <a:p>
            <a:r>
              <a:rPr lang="zh-CN" altLang="en-US" dirty="0"/>
              <a:t>这一步的目标是通过提取相关词来区分语义双关词的不同语义。</a:t>
            </a:r>
            <a:endParaRPr lang="en-US" altLang="zh-CN" dirty="0"/>
          </a:p>
          <a:p>
            <a:r>
              <a:rPr lang="zh-CN" altLang="en-US" dirty="0"/>
              <a:t>每个词义都由一组单义词来代表。</a:t>
            </a:r>
          </a:p>
        </p:txBody>
      </p:sp>
      <p:sp>
        <p:nvSpPr>
          <p:cNvPr id="5" name="文本框 4">
            <a:extLst>
              <a:ext uri="{FF2B5EF4-FFF2-40B4-BE49-F238E27FC236}">
                <a16:creationId xmlns:a16="http://schemas.microsoft.com/office/drawing/2014/main" id="{508FEBB8-8AAF-4FCB-BAD3-CBDA41D6C4C5}"/>
              </a:ext>
            </a:extLst>
          </p:cNvPr>
          <p:cNvSpPr txBox="1"/>
          <p:nvPr/>
        </p:nvSpPr>
        <p:spPr>
          <a:xfrm>
            <a:off x="838896" y="3294044"/>
            <a:ext cx="4224911" cy="1200329"/>
          </a:xfrm>
          <a:prstGeom prst="rect">
            <a:avLst/>
          </a:prstGeom>
          <a:noFill/>
        </p:spPr>
        <p:txBody>
          <a:bodyPr wrap="square" rtlCol="0">
            <a:spAutoFit/>
          </a:bodyPr>
          <a:lstStyle/>
          <a:p>
            <a:r>
              <a:rPr lang="zh-CN" altLang="en-US" dirty="0"/>
              <a:t>本文使用反向词典（</a:t>
            </a:r>
            <a:r>
              <a:rPr lang="en-US" altLang="zh-CN" dirty="0">
                <a:effectLst/>
              </a:rPr>
              <a:t>Wantwords</a:t>
            </a:r>
            <a:r>
              <a:rPr lang="en-US" altLang="zh-CN" baseline="30000" dirty="0"/>
              <a:t>1</a:t>
            </a:r>
            <a:r>
              <a:rPr lang="zh-CN" altLang="en-US" dirty="0"/>
              <a:t>），其将描述作为输入，并生成多个语义与查询描述相匹配的相关词。对于每个词义上的定义，生成</a:t>
            </a:r>
            <a:r>
              <a:rPr lang="en-US" altLang="zh-CN" dirty="0"/>
              <a:t>5</a:t>
            </a:r>
            <a:r>
              <a:rPr lang="zh-CN" altLang="en-US" dirty="0"/>
              <a:t>个词。</a:t>
            </a:r>
          </a:p>
        </p:txBody>
      </p:sp>
      <p:sp>
        <p:nvSpPr>
          <p:cNvPr id="7" name="Rectangle 1">
            <a:extLst>
              <a:ext uri="{FF2B5EF4-FFF2-40B4-BE49-F238E27FC236}">
                <a16:creationId xmlns:a16="http://schemas.microsoft.com/office/drawing/2014/main" id="{D4D49F3D-817A-47FE-A654-C4B3A2829E85}"/>
              </a:ext>
            </a:extLst>
          </p:cNvPr>
          <p:cNvSpPr>
            <a:spLocks noChangeArrowheads="1"/>
          </p:cNvSpPr>
          <p:nvPr/>
        </p:nvSpPr>
        <p:spPr bwMode="auto">
          <a:xfrm>
            <a:off x="473784" y="6286918"/>
            <a:ext cx="6304611"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zh-CN" dirty="0">
                <a:solidFill>
                  <a:schemeClr val="bg1"/>
                </a:solidFill>
                <a:latin typeface="Times New Roman" panose="02020603050405020304" pitchFamily="18" charset="0"/>
                <a:cs typeface="Times New Roman" panose="02020603050405020304" pitchFamily="18" charset="0"/>
              </a:rPr>
              <a:t>[1] </a:t>
            </a:r>
            <a:r>
              <a:rPr lang="zh-CN" altLang="zh-CN" dirty="0">
                <a:solidFill>
                  <a:schemeClr val="bg1"/>
                </a:solidFill>
                <a:latin typeface="Times New Roman" panose="02020603050405020304" pitchFamily="18" charset="0"/>
                <a:cs typeface="Times New Roman" panose="02020603050405020304" pitchFamily="18" charset="0"/>
              </a:rPr>
              <a:t>WantWords: An Open-source Online Reverse Dictionary System </a:t>
            </a:r>
          </a:p>
        </p:txBody>
      </p:sp>
      <p:pic>
        <p:nvPicPr>
          <p:cNvPr id="11" name="图片 10">
            <a:extLst>
              <a:ext uri="{FF2B5EF4-FFF2-40B4-BE49-F238E27FC236}">
                <a16:creationId xmlns:a16="http://schemas.microsoft.com/office/drawing/2014/main" id="{65D640F0-A124-4D71-89C7-38637351FEC3}"/>
              </a:ext>
            </a:extLst>
          </p:cNvPr>
          <p:cNvPicPr>
            <a:picLocks noChangeAspect="1"/>
          </p:cNvPicPr>
          <p:nvPr/>
        </p:nvPicPr>
        <p:blipFill>
          <a:blip r:embed="rId4"/>
          <a:stretch>
            <a:fillRect/>
          </a:stretch>
        </p:blipFill>
        <p:spPr>
          <a:xfrm>
            <a:off x="5108238" y="2221672"/>
            <a:ext cx="6925234" cy="3047103"/>
          </a:xfrm>
          <a:prstGeom prst="rect">
            <a:avLst/>
          </a:prstGeom>
        </p:spPr>
      </p:pic>
    </p:spTree>
    <p:extLst>
      <p:ext uri="{BB962C8B-B14F-4D97-AF65-F5344CB8AC3E}">
        <p14:creationId xmlns:p14="http://schemas.microsoft.com/office/powerpoint/2010/main" val="1574310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7B1E5D5-C687-1B64-4E08-3366B557B1D4}"/>
              </a:ext>
            </a:extLst>
          </p:cNvPr>
          <p:cNvSpPr txBox="1"/>
          <p:nvPr/>
        </p:nvSpPr>
        <p:spPr>
          <a:xfrm flipH="1">
            <a:off x="776747" y="511277"/>
            <a:ext cx="4080387" cy="523220"/>
          </a:xfrm>
          <a:prstGeom prst="rect">
            <a:avLst/>
          </a:prstGeom>
          <a:noFill/>
        </p:spPr>
        <p:txBody>
          <a:bodyPr wrap="square" rtlCol="0">
            <a:spAutoFit/>
          </a:bodyPr>
          <a:lstStyle/>
          <a:p>
            <a:r>
              <a:rPr lang="zh-CN" altLang="en-US" sz="2800" dirty="0">
                <a:solidFill>
                  <a:srgbClr val="A41F34"/>
                </a:solidFill>
                <a:latin typeface="微软雅黑" panose="020B0503020204020204" pitchFamily="34" charset="-122"/>
                <a:ea typeface="微软雅黑" panose="020B0503020204020204" pitchFamily="34" charset="-122"/>
              </a:rPr>
              <a:t>生成背景词</a:t>
            </a:r>
          </a:p>
        </p:txBody>
      </p:sp>
      <p:pic>
        <p:nvPicPr>
          <p:cNvPr id="5" name="图片 4">
            <a:extLst>
              <a:ext uri="{FF2B5EF4-FFF2-40B4-BE49-F238E27FC236}">
                <a16:creationId xmlns:a16="http://schemas.microsoft.com/office/drawing/2014/main" id="{D264888C-E921-4495-9728-21F65E2AED99}"/>
              </a:ext>
            </a:extLst>
          </p:cNvPr>
          <p:cNvPicPr>
            <a:picLocks noChangeAspect="1"/>
          </p:cNvPicPr>
          <p:nvPr/>
        </p:nvPicPr>
        <p:blipFill>
          <a:blip r:embed="rId4"/>
          <a:stretch>
            <a:fillRect/>
          </a:stretch>
        </p:blipFill>
        <p:spPr>
          <a:xfrm>
            <a:off x="5881974" y="1795749"/>
            <a:ext cx="6210874" cy="2521644"/>
          </a:xfrm>
          <a:prstGeom prst="rect">
            <a:avLst/>
          </a:prstGeom>
        </p:spPr>
      </p:pic>
      <p:sp>
        <p:nvSpPr>
          <p:cNvPr id="8" name="文本框 7">
            <a:extLst>
              <a:ext uri="{FF2B5EF4-FFF2-40B4-BE49-F238E27FC236}">
                <a16:creationId xmlns:a16="http://schemas.microsoft.com/office/drawing/2014/main" id="{7CFEC9C3-867A-4E33-91BC-CF4C3B3C7297}"/>
              </a:ext>
            </a:extLst>
          </p:cNvPr>
          <p:cNvSpPr txBox="1"/>
          <p:nvPr/>
        </p:nvSpPr>
        <p:spPr>
          <a:xfrm>
            <a:off x="776747" y="1211854"/>
            <a:ext cx="5105227" cy="3693319"/>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Extractive (TF-IDF)</a:t>
            </a:r>
          </a:p>
          <a:p>
            <a:r>
              <a:rPr lang="zh-CN" altLang="en-US" dirty="0"/>
              <a:t>对于每个相关词，抽取包含该词的句子，检索关键词。根据检索到的词的</a:t>
            </a:r>
            <a:r>
              <a:rPr lang="en-US" altLang="zh-CN" dirty="0"/>
              <a:t>TF-IDF</a:t>
            </a:r>
            <a:r>
              <a:rPr lang="zh-CN" altLang="en-US" dirty="0"/>
              <a:t>值排序，选择最有可能的几个关键词作为语境词</a:t>
            </a:r>
            <a:endParaRPr lang="en-US" altLang="zh-CN" dirty="0"/>
          </a:p>
          <a:p>
            <a:endParaRPr lang="en-US" altLang="zh-CN" dirty="0"/>
          </a:p>
          <a:p>
            <a:pPr marL="285750" indent="-285750">
              <a:buFont typeface="Arial" panose="020B0604020202020204" pitchFamily="34" charset="0"/>
              <a:buChar char="•"/>
            </a:pPr>
            <a:r>
              <a:rPr lang="en-US" altLang="zh-CN" dirty="0"/>
              <a:t>Similarity (Word2Vec)</a:t>
            </a:r>
          </a:p>
          <a:p>
            <a:r>
              <a:rPr lang="zh-CN" altLang="en-US" dirty="0"/>
              <a:t>从</a:t>
            </a:r>
            <a:r>
              <a:rPr lang="en-US" altLang="zh-CN" dirty="0"/>
              <a:t>Word2Vec (CBOW)</a:t>
            </a:r>
            <a:r>
              <a:rPr lang="zh-CN" altLang="en-US" dirty="0"/>
              <a:t>中获得上下文词。</a:t>
            </a:r>
            <a:endParaRPr lang="en-US" altLang="zh-CN" dirty="0"/>
          </a:p>
          <a:p>
            <a:endParaRPr lang="en-US" altLang="zh-CN" dirty="0"/>
          </a:p>
          <a:p>
            <a:pPr marL="285750" indent="-285750">
              <a:buFont typeface="Arial" panose="020B0604020202020204" pitchFamily="34" charset="0"/>
              <a:buChar char="•"/>
            </a:pPr>
            <a:r>
              <a:rPr lang="en-US" altLang="zh-CN" dirty="0"/>
              <a:t>Generative (Few-Shot GPT3)</a:t>
            </a:r>
          </a:p>
          <a:p>
            <a:r>
              <a:rPr lang="zh-CN" altLang="en-US" dirty="0"/>
              <a:t>构建</a:t>
            </a:r>
            <a:r>
              <a:rPr lang="en-US" altLang="zh-CN" dirty="0"/>
              <a:t>prompt</a:t>
            </a:r>
            <a:r>
              <a:rPr lang="zh-CN" altLang="en-US" dirty="0"/>
              <a:t>，为每个相关词生成多个语境词</a:t>
            </a:r>
            <a:endParaRPr lang="en-US" altLang="zh-CN" dirty="0"/>
          </a:p>
          <a:p>
            <a:endParaRPr lang="en-US" altLang="zh-CN" dirty="0"/>
          </a:p>
          <a:p>
            <a:endParaRPr lang="en-US" altLang="zh-CN" dirty="0"/>
          </a:p>
          <a:p>
            <a:endParaRPr lang="en-US" altLang="zh-CN" dirty="0"/>
          </a:p>
        </p:txBody>
      </p:sp>
      <p:pic>
        <p:nvPicPr>
          <p:cNvPr id="14" name="图片 13">
            <a:extLst>
              <a:ext uri="{FF2B5EF4-FFF2-40B4-BE49-F238E27FC236}">
                <a16:creationId xmlns:a16="http://schemas.microsoft.com/office/drawing/2014/main" id="{EE53C6D0-3908-418C-A11C-C2D7764D9A95}"/>
              </a:ext>
            </a:extLst>
          </p:cNvPr>
          <p:cNvPicPr>
            <a:picLocks noChangeAspect="1"/>
          </p:cNvPicPr>
          <p:nvPr/>
        </p:nvPicPr>
        <p:blipFill>
          <a:blip r:embed="rId5"/>
          <a:stretch>
            <a:fillRect/>
          </a:stretch>
        </p:blipFill>
        <p:spPr>
          <a:xfrm>
            <a:off x="593488" y="4428467"/>
            <a:ext cx="5092789" cy="1471066"/>
          </a:xfrm>
          <a:prstGeom prst="rect">
            <a:avLst/>
          </a:prstGeom>
        </p:spPr>
      </p:pic>
    </p:spTree>
    <p:extLst>
      <p:ext uri="{BB962C8B-B14F-4D97-AF65-F5344CB8AC3E}">
        <p14:creationId xmlns:p14="http://schemas.microsoft.com/office/powerpoint/2010/main" val="2551719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7B1E5D5-C687-1B64-4E08-3366B557B1D4}"/>
              </a:ext>
            </a:extLst>
          </p:cNvPr>
          <p:cNvSpPr txBox="1"/>
          <p:nvPr/>
        </p:nvSpPr>
        <p:spPr>
          <a:xfrm flipH="1">
            <a:off x="776747" y="511277"/>
            <a:ext cx="4080387" cy="523220"/>
          </a:xfrm>
          <a:prstGeom prst="rect">
            <a:avLst/>
          </a:prstGeom>
          <a:noFill/>
        </p:spPr>
        <p:txBody>
          <a:bodyPr wrap="square" rtlCol="0">
            <a:spAutoFit/>
          </a:bodyPr>
          <a:lstStyle/>
          <a:p>
            <a:r>
              <a:rPr lang="zh-CN" altLang="en-US" sz="2800" dirty="0">
                <a:solidFill>
                  <a:srgbClr val="A41F34"/>
                </a:solidFill>
                <a:latin typeface="微软雅黑" panose="020B0503020204020204" pitchFamily="34" charset="-122"/>
                <a:ea typeface="微软雅黑" panose="020B0503020204020204" pitchFamily="34" charset="-122"/>
              </a:rPr>
              <a:t>幽默分类</a:t>
            </a:r>
          </a:p>
        </p:txBody>
      </p:sp>
      <p:sp>
        <p:nvSpPr>
          <p:cNvPr id="4" name="文本框 3">
            <a:extLst>
              <a:ext uri="{FF2B5EF4-FFF2-40B4-BE49-F238E27FC236}">
                <a16:creationId xmlns:a16="http://schemas.microsoft.com/office/drawing/2014/main" id="{4E3A4A2F-9B5E-4610-B80D-1F0845CFDC0F}"/>
              </a:ext>
            </a:extLst>
          </p:cNvPr>
          <p:cNvSpPr txBox="1"/>
          <p:nvPr/>
        </p:nvSpPr>
        <p:spPr>
          <a:xfrm>
            <a:off x="776747" y="1200839"/>
            <a:ext cx="8907138" cy="646331"/>
          </a:xfrm>
          <a:prstGeom prst="rect">
            <a:avLst/>
          </a:prstGeom>
          <a:noFill/>
        </p:spPr>
        <p:txBody>
          <a:bodyPr wrap="square" rtlCol="0">
            <a:spAutoFit/>
          </a:bodyPr>
          <a:lstStyle/>
          <a:p>
            <a:r>
              <a:rPr lang="zh-CN" altLang="en-US" dirty="0"/>
              <a:t>由于没有足够规模的双关语训练数据集，本文使用远监督的方法，在幽默数据集上训练一个分类模型，以得到一个句子幽默的概率，并以产生的概率对候选句进行排序。</a:t>
            </a:r>
          </a:p>
        </p:txBody>
      </p:sp>
      <p:pic>
        <p:nvPicPr>
          <p:cNvPr id="6" name="图片 5">
            <a:extLst>
              <a:ext uri="{FF2B5EF4-FFF2-40B4-BE49-F238E27FC236}">
                <a16:creationId xmlns:a16="http://schemas.microsoft.com/office/drawing/2014/main" id="{B352F34C-8FD2-40BF-8B6C-ECAB062F7563}"/>
              </a:ext>
            </a:extLst>
          </p:cNvPr>
          <p:cNvPicPr>
            <a:picLocks noChangeAspect="1"/>
          </p:cNvPicPr>
          <p:nvPr/>
        </p:nvPicPr>
        <p:blipFill>
          <a:blip r:embed="rId4"/>
          <a:stretch>
            <a:fillRect/>
          </a:stretch>
        </p:blipFill>
        <p:spPr>
          <a:xfrm>
            <a:off x="1035394" y="2013512"/>
            <a:ext cx="10121211" cy="3358038"/>
          </a:xfrm>
          <a:prstGeom prst="rect">
            <a:avLst/>
          </a:prstGeom>
        </p:spPr>
      </p:pic>
      <p:sp>
        <p:nvSpPr>
          <p:cNvPr id="7" name="文本框 6">
            <a:extLst>
              <a:ext uri="{FF2B5EF4-FFF2-40B4-BE49-F238E27FC236}">
                <a16:creationId xmlns:a16="http://schemas.microsoft.com/office/drawing/2014/main" id="{F64C90A0-77E3-4E92-BC9A-145730DB7311}"/>
              </a:ext>
            </a:extLst>
          </p:cNvPr>
          <p:cNvSpPr txBox="1"/>
          <p:nvPr/>
        </p:nvSpPr>
        <p:spPr>
          <a:xfrm>
            <a:off x="776747" y="5453349"/>
            <a:ext cx="9435889" cy="369332"/>
          </a:xfrm>
          <a:prstGeom prst="rect">
            <a:avLst/>
          </a:prstGeom>
          <a:noFill/>
        </p:spPr>
        <p:txBody>
          <a:bodyPr wrap="square" rtlCol="0">
            <a:spAutoFit/>
          </a:bodyPr>
          <a:lstStyle/>
          <a:p>
            <a:r>
              <a:rPr lang="zh-CN" altLang="en-US" dirty="0"/>
              <a:t>该分类器可以成功排除部分非双关语，实验中只用该分类器去除排在尾部三分之一的候选句</a:t>
            </a:r>
          </a:p>
        </p:txBody>
      </p:sp>
    </p:spTree>
    <p:extLst>
      <p:ext uri="{BB962C8B-B14F-4D97-AF65-F5344CB8AC3E}">
        <p14:creationId xmlns:p14="http://schemas.microsoft.com/office/powerpoint/2010/main" val="2918185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7B1E5D5-C687-1B64-4E08-3366B557B1D4}"/>
              </a:ext>
            </a:extLst>
          </p:cNvPr>
          <p:cNvSpPr txBox="1"/>
          <p:nvPr/>
        </p:nvSpPr>
        <p:spPr>
          <a:xfrm flipH="1">
            <a:off x="776747" y="511277"/>
            <a:ext cx="4080387" cy="523220"/>
          </a:xfrm>
          <a:prstGeom prst="rect">
            <a:avLst/>
          </a:prstGeom>
          <a:noFill/>
        </p:spPr>
        <p:txBody>
          <a:bodyPr wrap="square" rtlCol="0">
            <a:spAutoFit/>
          </a:bodyPr>
          <a:lstStyle/>
          <a:p>
            <a:r>
              <a:rPr lang="zh-CN" altLang="en-US" sz="2800" dirty="0">
                <a:solidFill>
                  <a:srgbClr val="A41F34"/>
                </a:solidFill>
                <a:latin typeface="微软雅黑" panose="020B0503020204020204" pitchFamily="34" charset="-122"/>
                <a:ea typeface="微软雅黑" panose="020B0503020204020204" pitchFamily="34" charset="-122"/>
              </a:rPr>
              <a:t>实验</a:t>
            </a:r>
          </a:p>
        </p:txBody>
      </p:sp>
      <p:sp>
        <p:nvSpPr>
          <p:cNvPr id="3" name="文本框 2">
            <a:extLst>
              <a:ext uri="{FF2B5EF4-FFF2-40B4-BE49-F238E27FC236}">
                <a16:creationId xmlns:a16="http://schemas.microsoft.com/office/drawing/2014/main" id="{CE7AA1F3-ABF5-41AC-93AC-BEAEF22985A2}"/>
              </a:ext>
            </a:extLst>
          </p:cNvPr>
          <p:cNvSpPr txBox="1"/>
          <p:nvPr/>
        </p:nvSpPr>
        <p:spPr>
          <a:xfrm>
            <a:off x="776747" y="1184313"/>
            <a:ext cx="10212578" cy="646331"/>
          </a:xfrm>
          <a:prstGeom prst="rect">
            <a:avLst/>
          </a:prstGeom>
          <a:noFill/>
        </p:spPr>
        <p:txBody>
          <a:bodyPr wrap="square" rtlCol="0">
            <a:spAutoFit/>
          </a:bodyPr>
          <a:lstStyle/>
          <a:p>
            <a:r>
              <a:rPr lang="zh-CN" altLang="en-US" dirty="0"/>
              <a:t>训练数据集：</a:t>
            </a:r>
            <a:r>
              <a:rPr lang="en-US" altLang="zh-CN" dirty="0"/>
              <a:t>One Billion Word</a:t>
            </a:r>
            <a:r>
              <a:rPr lang="zh-CN" altLang="en-US" dirty="0"/>
              <a:t>，</a:t>
            </a:r>
            <a:r>
              <a:rPr lang="en-US" altLang="zh-CN" dirty="0" err="1"/>
              <a:t>ColBERT</a:t>
            </a:r>
            <a:r>
              <a:rPr lang="zh-CN" altLang="en-US" dirty="0"/>
              <a:t>（包含</a:t>
            </a:r>
            <a:r>
              <a:rPr lang="en-US" altLang="zh-CN" dirty="0"/>
              <a:t>10</a:t>
            </a:r>
            <a:r>
              <a:rPr lang="zh-CN" altLang="en-US" dirty="0"/>
              <a:t>万条笑话和</a:t>
            </a:r>
            <a:r>
              <a:rPr lang="en-US" altLang="zh-CN" dirty="0"/>
              <a:t>10</a:t>
            </a:r>
            <a:r>
              <a:rPr lang="zh-CN" altLang="en-US" dirty="0"/>
              <a:t>万条非笑话）</a:t>
            </a:r>
            <a:endParaRPr lang="en-US" altLang="zh-CN" dirty="0"/>
          </a:p>
          <a:p>
            <a:r>
              <a:rPr lang="zh-CN" altLang="en-US" dirty="0"/>
              <a:t>测试数据集：</a:t>
            </a:r>
            <a:r>
              <a:rPr lang="en-US" altLang="zh-CN" dirty="0" err="1"/>
              <a:t>SemEval</a:t>
            </a:r>
            <a:r>
              <a:rPr lang="en-US" altLang="zh-CN" dirty="0"/>
              <a:t> 2017 Task7</a:t>
            </a:r>
            <a:r>
              <a:rPr lang="zh-CN" altLang="en-US" dirty="0"/>
              <a:t>数据集（包含</a:t>
            </a:r>
            <a:r>
              <a:rPr lang="en-US" altLang="zh-CN" dirty="0"/>
              <a:t>1163</a:t>
            </a:r>
            <a:r>
              <a:rPr lang="zh-CN" altLang="en-US" dirty="0"/>
              <a:t>个人工书写的双关语，具有双关词和词义的标注）</a:t>
            </a:r>
          </a:p>
        </p:txBody>
      </p:sp>
      <p:sp>
        <p:nvSpPr>
          <p:cNvPr id="5" name="文本框 4">
            <a:extLst>
              <a:ext uri="{FF2B5EF4-FFF2-40B4-BE49-F238E27FC236}">
                <a16:creationId xmlns:a16="http://schemas.microsoft.com/office/drawing/2014/main" id="{BF4BEAF8-F81F-487D-894F-B3353332F60E}"/>
              </a:ext>
            </a:extLst>
          </p:cNvPr>
          <p:cNvSpPr txBox="1"/>
          <p:nvPr/>
        </p:nvSpPr>
        <p:spPr>
          <a:xfrm>
            <a:off x="776747" y="2186848"/>
            <a:ext cx="10135518" cy="2031325"/>
          </a:xfrm>
          <a:prstGeom prst="rect">
            <a:avLst/>
          </a:prstGeom>
          <a:noFill/>
        </p:spPr>
        <p:txBody>
          <a:bodyPr wrap="square" rtlCol="0">
            <a:spAutoFit/>
          </a:bodyPr>
          <a:lstStyle/>
          <a:p>
            <a:r>
              <a:rPr lang="en-US" altLang="zh-CN" b="1" dirty="0"/>
              <a:t>Baselines</a:t>
            </a:r>
            <a:r>
              <a:rPr lang="zh-CN" altLang="en-US" b="1" dirty="0"/>
              <a:t>：</a:t>
            </a:r>
            <a:endParaRPr lang="en-US" altLang="zh-CN" b="1" dirty="0"/>
          </a:p>
          <a:p>
            <a:r>
              <a:rPr lang="en-US" altLang="zh-CN" dirty="0"/>
              <a:t>Neural Pun</a:t>
            </a:r>
            <a:r>
              <a:rPr lang="zh-CN" altLang="en-US" dirty="0"/>
              <a:t>（使用特殊的解码策略，</a:t>
            </a:r>
            <a:r>
              <a:rPr lang="zh-CN" altLang="en-US" dirty="0">
                <a:effectLst/>
              </a:rPr>
              <a:t>联合解码一个单词的两种不同词义</a:t>
            </a:r>
            <a:r>
              <a:rPr lang="zh-CN" altLang="en-US" dirty="0"/>
              <a:t>）</a:t>
            </a:r>
            <a:endParaRPr lang="en-US" altLang="zh-CN" dirty="0"/>
          </a:p>
          <a:p>
            <a:r>
              <a:rPr lang="en-US" altLang="zh-CN" dirty="0"/>
              <a:t>Pun-GAN</a:t>
            </a:r>
            <a:r>
              <a:rPr lang="zh-CN" altLang="en-US" dirty="0"/>
              <a:t>（采用对抗生成网络来生成语义双关语）</a:t>
            </a:r>
            <a:endParaRPr lang="en-US" altLang="zh-CN" dirty="0"/>
          </a:p>
          <a:p>
            <a:r>
              <a:rPr lang="en-US" altLang="zh-CN" dirty="0"/>
              <a:t>Few-shot GPT3</a:t>
            </a:r>
            <a:r>
              <a:rPr lang="zh-CN" altLang="en-US" dirty="0"/>
              <a:t>（设计</a:t>
            </a:r>
            <a:r>
              <a:rPr lang="en-US" altLang="zh-CN" dirty="0"/>
              <a:t>prompt</a:t>
            </a:r>
            <a:r>
              <a:rPr lang="zh-CN" altLang="en-US" dirty="0"/>
              <a:t>，提供双关词和两个词义，来生成双关语）</a:t>
            </a:r>
            <a:endParaRPr lang="en-US" altLang="zh-CN" dirty="0"/>
          </a:p>
          <a:p>
            <a:r>
              <a:rPr lang="en-US" altLang="zh-CN" dirty="0"/>
              <a:t>Ext AMBIPUN</a:t>
            </a:r>
          </a:p>
          <a:p>
            <a:r>
              <a:rPr lang="en-US" altLang="zh-CN" dirty="0"/>
              <a:t>Sim AMBIPUN</a:t>
            </a:r>
          </a:p>
          <a:p>
            <a:r>
              <a:rPr lang="en-US" altLang="zh-CN" dirty="0"/>
              <a:t>Gen AMBIPUN</a:t>
            </a:r>
            <a:endParaRPr lang="zh-CN" altLang="en-US" dirty="0"/>
          </a:p>
        </p:txBody>
      </p:sp>
    </p:spTree>
    <p:extLst>
      <p:ext uri="{BB962C8B-B14F-4D97-AF65-F5344CB8AC3E}">
        <p14:creationId xmlns:p14="http://schemas.microsoft.com/office/powerpoint/2010/main" val="39449717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7B1E5D5-C687-1B64-4E08-3366B557B1D4}"/>
              </a:ext>
            </a:extLst>
          </p:cNvPr>
          <p:cNvSpPr txBox="1"/>
          <p:nvPr/>
        </p:nvSpPr>
        <p:spPr>
          <a:xfrm flipH="1">
            <a:off x="776747" y="511277"/>
            <a:ext cx="4080387" cy="523220"/>
          </a:xfrm>
          <a:prstGeom prst="rect">
            <a:avLst/>
          </a:prstGeom>
          <a:noFill/>
        </p:spPr>
        <p:txBody>
          <a:bodyPr wrap="square" rtlCol="0">
            <a:spAutoFit/>
          </a:bodyPr>
          <a:lstStyle/>
          <a:p>
            <a:r>
              <a:rPr lang="zh-CN" altLang="en-US" sz="2800" dirty="0">
                <a:solidFill>
                  <a:srgbClr val="A41F34"/>
                </a:solidFill>
                <a:latin typeface="微软雅黑" panose="020B0503020204020204" pitchFamily="34" charset="-122"/>
                <a:ea typeface="微软雅黑" panose="020B0503020204020204" pitchFamily="34" charset="-122"/>
              </a:rPr>
              <a:t>自动评估结果</a:t>
            </a:r>
          </a:p>
        </p:txBody>
      </p:sp>
      <p:pic>
        <p:nvPicPr>
          <p:cNvPr id="4" name="图片 3">
            <a:extLst>
              <a:ext uri="{FF2B5EF4-FFF2-40B4-BE49-F238E27FC236}">
                <a16:creationId xmlns:a16="http://schemas.microsoft.com/office/drawing/2014/main" id="{A9E1E4C0-55B1-40E8-801D-5332AACC7CAB}"/>
              </a:ext>
            </a:extLst>
          </p:cNvPr>
          <p:cNvPicPr>
            <a:picLocks noChangeAspect="1"/>
          </p:cNvPicPr>
          <p:nvPr/>
        </p:nvPicPr>
        <p:blipFill>
          <a:blip r:embed="rId4"/>
          <a:stretch>
            <a:fillRect/>
          </a:stretch>
        </p:blipFill>
        <p:spPr>
          <a:xfrm>
            <a:off x="6096000" y="1098754"/>
            <a:ext cx="5311965" cy="4224634"/>
          </a:xfrm>
          <a:prstGeom prst="rect">
            <a:avLst/>
          </a:prstGeom>
        </p:spPr>
      </p:pic>
      <p:sp>
        <p:nvSpPr>
          <p:cNvPr id="7" name="文本框 6">
            <a:extLst>
              <a:ext uri="{FF2B5EF4-FFF2-40B4-BE49-F238E27FC236}">
                <a16:creationId xmlns:a16="http://schemas.microsoft.com/office/drawing/2014/main" id="{20E75538-4BBB-4F13-986E-F05E49B3E445}"/>
              </a:ext>
            </a:extLst>
          </p:cNvPr>
          <p:cNvSpPr txBox="1"/>
          <p:nvPr/>
        </p:nvSpPr>
        <p:spPr>
          <a:xfrm>
            <a:off x="721604" y="1333040"/>
            <a:ext cx="5150385" cy="1754326"/>
          </a:xfrm>
          <a:prstGeom prst="rect">
            <a:avLst/>
          </a:prstGeom>
          <a:noFill/>
        </p:spPr>
        <p:txBody>
          <a:bodyPr wrap="square" rtlCol="0">
            <a:spAutoFit/>
          </a:bodyPr>
          <a:lstStyle/>
          <a:p>
            <a:r>
              <a:rPr lang="zh-CN" altLang="en-US" dirty="0"/>
              <a:t>本文提出的模型的平均句子长度最接近人工双关语，且获得了最高的句子层面的多样性分数。</a:t>
            </a:r>
            <a:endParaRPr lang="en-US" altLang="zh-CN" dirty="0"/>
          </a:p>
          <a:p>
            <a:r>
              <a:rPr lang="zh-CN" altLang="en-US" dirty="0"/>
              <a:t>在语料库层面的多样性分数上，</a:t>
            </a:r>
            <a:r>
              <a:rPr lang="en-US" altLang="zh-CN" dirty="0"/>
              <a:t>AMBIPUN</a:t>
            </a:r>
            <a:r>
              <a:rPr lang="zh-CN" altLang="en-US" dirty="0"/>
              <a:t>由于是对每个双关语生成几十个句子，而其他的模型都是对每个双关语生成一个句子，因此不可避免地在语料库上的多样性会减少。</a:t>
            </a:r>
          </a:p>
        </p:txBody>
      </p:sp>
    </p:spTree>
    <p:extLst>
      <p:ext uri="{BB962C8B-B14F-4D97-AF65-F5344CB8AC3E}">
        <p14:creationId xmlns:p14="http://schemas.microsoft.com/office/powerpoint/2010/main" val="5461251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7B1E5D5-C687-1B64-4E08-3366B557B1D4}"/>
              </a:ext>
            </a:extLst>
          </p:cNvPr>
          <p:cNvSpPr txBox="1"/>
          <p:nvPr/>
        </p:nvSpPr>
        <p:spPr>
          <a:xfrm flipH="1">
            <a:off x="776747" y="511277"/>
            <a:ext cx="4080387" cy="523220"/>
          </a:xfrm>
          <a:prstGeom prst="rect">
            <a:avLst/>
          </a:prstGeom>
          <a:noFill/>
        </p:spPr>
        <p:txBody>
          <a:bodyPr wrap="square" rtlCol="0">
            <a:spAutoFit/>
          </a:bodyPr>
          <a:lstStyle/>
          <a:p>
            <a:r>
              <a:rPr lang="zh-CN" altLang="en-US" sz="2800" dirty="0">
                <a:solidFill>
                  <a:srgbClr val="A41F34"/>
                </a:solidFill>
                <a:latin typeface="微软雅黑" panose="020B0503020204020204" pitchFamily="34" charset="-122"/>
                <a:ea typeface="微软雅黑" panose="020B0503020204020204" pitchFamily="34" charset="-122"/>
              </a:rPr>
              <a:t>人工评估结果</a:t>
            </a:r>
          </a:p>
        </p:txBody>
      </p:sp>
      <p:pic>
        <p:nvPicPr>
          <p:cNvPr id="5" name="图片 4">
            <a:extLst>
              <a:ext uri="{FF2B5EF4-FFF2-40B4-BE49-F238E27FC236}">
                <a16:creationId xmlns:a16="http://schemas.microsoft.com/office/drawing/2014/main" id="{005C4EFF-85AD-4958-B458-84A7A91B1AFD}"/>
              </a:ext>
            </a:extLst>
          </p:cNvPr>
          <p:cNvPicPr>
            <a:picLocks noChangeAspect="1"/>
          </p:cNvPicPr>
          <p:nvPr/>
        </p:nvPicPr>
        <p:blipFill>
          <a:blip r:embed="rId4"/>
          <a:stretch>
            <a:fillRect/>
          </a:stretch>
        </p:blipFill>
        <p:spPr>
          <a:xfrm>
            <a:off x="5870391" y="939934"/>
            <a:ext cx="5544862" cy="4834913"/>
          </a:xfrm>
          <a:prstGeom prst="rect">
            <a:avLst/>
          </a:prstGeom>
        </p:spPr>
      </p:pic>
      <p:sp>
        <p:nvSpPr>
          <p:cNvPr id="8" name="文本框 7">
            <a:extLst>
              <a:ext uri="{FF2B5EF4-FFF2-40B4-BE49-F238E27FC236}">
                <a16:creationId xmlns:a16="http://schemas.microsoft.com/office/drawing/2014/main" id="{1D8F2116-ECFC-4E56-BD65-32ADC713A588}"/>
              </a:ext>
            </a:extLst>
          </p:cNvPr>
          <p:cNvSpPr txBox="1"/>
          <p:nvPr/>
        </p:nvSpPr>
        <p:spPr>
          <a:xfrm>
            <a:off x="776747" y="1144749"/>
            <a:ext cx="4786829" cy="2585323"/>
          </a:xfrm>
          <a:prstGeom prst="rect">
            <a:avLst/>
          </a:prstGeom>
          <a:noFill/>
        </p:spPr>
        <p:txBody>
          <a:bodyPr wrap="square" rtlCol="0">
            <a:spAutoFit/>
          </a:bodyPr>
          <a:lstStyle/>
          <a:p>
            <a:r>
              <a:rPr lang="zh-CN" altLang="en-US" dirty="0"/>
              <a:t>本文的模型生成的成功率较高，且具有较好的趣味性和连贯性。</a:t>
            </a:r>
            <a:endParaRPr lang="en-US" altLang="zh-CN" dirty="0"/>
          </a:p>
          <a:p>
            <a:endParaRPr lang="en-US" altLang="zh-CN" dirty="0"/>
          </a:p>
          <a:p>
            <a:r>
              <a:rPr lang="zh-CN" altLang="en-US" dirty="0"/>
              <a:t>基于提取的方法比基于生成的方法有更高的成功率，且更加有趣，表明</a:t>
            </a:r>
            <a:r>
              <a:rPr lang="zh-CN" altLang="en-US" dirty="0">
                <a:effectLst/>
              </a:rPr>
              <a:t>从人类书面句子中提取突出的词语可以比语言模型引入更多令人惊讶和不常见的词语。这些非典型词汇会让人们耳目一新，从而提高双关语的成功率以及趣味性得分。</a:t>
            </a:r>
          </a:p>
        </p:txBody>
      </p:sp>
    </p:spTree>
    <p:extLst>
      <p:ext uri="{BB962C8B-B14F-4D97-AF65-F5344CB8AC3E}">
        <p14:creationId xmlns:p14="http://schemas.microsoft.com/office/powerpoint/2010/main" val="1717660712"/>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1556</TotalTime>
  <Words>1073</Words>
  <Application>Microsoft Office PowerPoint</Application>
  <PresentationFormat>宽屏</PresentationFormat>
  <Paragraphs>66</Paragraphs>
  <Slides>11</Slides>
  <Notes>10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11</vt:i4>
      </vt:variant>
    </vt:vector>
  </HeadingPairs>
  <TitlesOfParts>
    <vt:vector size="20" baseType="lpstr">
      <vt:lpstr>-apple-system</vt:lpstr>
      <vt:lpstr>等线</vt:lpstr>
      <vt:lpstr>宋体</vt:lpstr>
      <vt:lpstr>微软雅黑</vt:lpstr>
      <vt:lpstr>Arial</vt:lpstr>
      <vt:lpstr>Calibri</vt:lpstr>
      <vt:lpstr>Calibri Light</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陈 洋</cp:lastModifiedBy>
  <cp:revision>47</cp:revision>
  <dcterms:created xsi:type="dcterms:W3CDTF">2019-09-02T08:18:28Z</dcterms:created>
  <dcterms:modified xsi:type="dcterms:W3CDTF">2023-06-28T14:53:42Z</dcterms:modified>
</cp:coreProperties>
</file>

<file path=docProps/thumbnail.jpeg>
</file>